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6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FE2-2259-4C28-9AF2-6B72308779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76A5-A406-44E3-8015-AD80C2FEE2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FE2-2259-4C28-9AF2-6B72308779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76A5-A406-44E3-8015-AD80C2FEE2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FE2-2259-4C28-9AF2-6B72308779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76A5-A406-44E3-8015-AD80C2FEE2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7951416" y="3270934"/>
              <a:ext cx="4240584" cy="3587066"/>
            </a:xfrm>
            <a:custGeom>
              <a:avLst/>
              <a:gdLst>
                <a:gd name="connsiteX0" fmla="*/ 2787650 w 4240584"/>
                <a:gd name="connsiteY0" fmla="*/ 0 h 3587066"/>
                <a:gd name="connsiteX1" fmla="*/ 4240584 w 4240584"/>
                <a:gd name="connsiteY1" fmla="*/ 1452934 h 3587066"/>
                <a:gd name="connsiteX2" fmla="*/ 4240584 w 4240584"/>
                <a:gd name="connsiteY2" fmla="*/ 3587066 h 3587066"/>
                <a:gd name="connsiteX3" fmla="*/ 799416 w 4240584"/>
                <a:gd name="connsiteY3" fmla="*/ 3587066 h 3587066"/>
                <a:gd name="connsiteX4" fmla="*/ 0 w 4240584"/>
                <a:gd name="connsiteY4" fmla="*/ 2787650 h 35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584" h="3587066">
                  <a:moveTo>
                    <a:pt x="2787650" y="0"/>
                  </a:moveTo>
                  <a:lnTo>
                    <a:pt x="4240584" y="1452934"/>
                  </a:lnTo>
                  <a:lnTo>
                    <a:pt x="4240584" y="3587066"/>
                  </a:lnTo>
                  <a:lnTo>
                    <a:pt x="799416" y="3587066"/>
                  </a:lnTo>
                  <a:lnTo>
                    <a:pt x="0" y="2787650"/>
                  </a:lnTo>
                  <a:close/>
                </a:path>
              </a:pathLst>
            </a:custGeom>
            <a:solidFill>
              <a:srgbClr val="E0EBE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" y="0"/>
              <a:ext cx="4503299" cy="2934266"/>
            </a:xfrm>
            <a:custGeom>
              <a:avLst/>
              <a:gdLst>
                <a:gd name="connsiteX0" fmla="*/ 0 w 4503299"/>
                <a:gd name="connsiteY0" fmla="*/ 0 h 2934266"/>
                <a:gd name="connsiteX1" fmla="*/ 4356683 w 4503299"/>
                <a:gd name="connsiteY1" fmla="*/ 0 h 2934266"/>
                <a:gd name="connsiteX2" fmla="*/ 4503299 w 4503299"/>
                <a:gd name="connsiteY2" fmla="*/ 146616 h 2934266"/>
                <a:gd name="connsiteX3" fmla="*/ 1715649 w 4503299"/>
                <a:gd name="connsiteY3" fmla="*/ 2934266 h 2934266"/>
                <a:gd name="connsiteX4" fmla="*/ 0 w 4503299"/>
                <a:gd name="connsiteY4" fmla="*/ 1218617 h 293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3299" h="2934266">
                  <a:moveTo>
                    <a:pt x="0" y="0"/>
                  </a:moveTo>
                  <a:lnTo>
                    <a:pt x="4356683" y="0"/>
                  </a:lnTo>
                  <a:lnTo>
                    <a:pt x="4503299" y="146616"/>
                  </a:lnTo>
                  <a:lnTo>
                    <a:pt x="1715649" y="2934266"/>
                  </a:lnTo>
                  <a:lnTo>
                    <a:pt x="0" y="1218617"/>
                  </a:lnTo>
                  <a:close/>
                </a:path>
              </a:pathLst>
            </a:custGeom>
            <a:solidFill>
              <a:srgbClr val="E0EBE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0" y="0"/>
              <a:ext cx="1828800" cy="3233080"/>
            </a:xfrm>
            <a:custGeom>
              <a:avLst/>
              <a:gdLst>
                <a:gd name="connsiteX0" fmla="*/ 0 w 1828800"/>
                <a:gd name="connsiteY0" fmla="*/ 0 h 3233080"/>
                <a:gd name="connsiteX1" fmla="*/ 424520 w 1828800"/>
                <a:gd name="connsiteY1" fmla="*/ 0 h 3233080"/>
                <a:gd name="connsiteX2" fmla="*/ 1828800 w 1828800"/>
                <a:gd name="connsiteY2" fmla="*/ 1404280 h 3233080"/>
                <a:gd name="connsiteX3" fmla="*/ 0 w 1828800"/>
                <a:gd name="connsiteY3" fmla="*/ 3233080 h 323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3233080">
                  <a:moveTo>
                    <a:pt x="0" y="0"/>
                  </a:moveTo>
                  <a:lnTo>
                    <a:pt x="424520" y="0"/>
                  </a:lnTo>
                  <a:lnTo>
                    <a:pt x="1828800" y="1404280"/>
                  </a:lnTo>
                  <a:lnTo>
                    <a:pt x="0" y="3233080"/>
                  </a:lnTo>
                  <a:close/>
                </a:path>
              </a:pathLst>
            </a:custGeom>
            <a:solidFill>
              <a:srgbClr val="2F6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0" y="2667130"/>
              <a:ext cx="1828800" cy="2134441"/>
            </a:xfrm>
            <a:custGeom>
              <a:avLst/>
              <a:gdLst>
                <a:gd name="connsiteX0" fmla="*/ 760506 w 1828800"/>
                <a:gd name="connsiteY0" fmla="*/ 0 h 2134441"/>
                <a:gd name="connsiteX1" fmla="*/ 1828800 w 1828800"/>
                <a:gd name="connsiteY1" fmla="*/ 1068294 h 2134441"/>
                <a:gd name="connsiteX2" fmla="*/ 762653 w 1828800"/>
                <a:gd name="connsiteY2" fmla="*/ 2134441 h 2134441"/>
                <a:gd name="connsiteX3" fmla="*/ 758359 w 1828800"/>
                <a:gd name="connsiteY3" fmla="*/ 2134441 h 2134441"/>
                <a:gd name="connsiteX4" fmla="*/ 0 w 1828800"/>
                <a:gd name="connsiteY4" fmla="*/ 1376082 h 2134441"/>
                <a:gd name="connsiteX5" fmla="*/ 0 w 1828800"/>
                <a:gd name="connsiteY5" fmla="*/ 760506 h 213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2134441">
                  <a:moveTo>
                    <a:pt x="760506" y="0"/>
                  </a:moveTo>
                  <a:lnTo>
                    <a:pt x="1828800" y="1068294"/>
                  </a:lnTo>
                  <a:lnTo>
                    <a:pt x="762653" y="2134441"/>
                  </a:lnTo>
                  <a:lnTo>
                    <a:pt x="758359" y="2134441"/>
                  </a:lnTo>
                  <a:lnTo>
                    <a:pt x="0" y="1376082"/>
                  </a:lnTo>
                  <a:lnTo>
                    <a:pt x="0" y="760506"/>
                  </a:lnTo>
                  <a:close/>
                </a:path>
              </a:pathLst>
            </a:custGeom>
            <a:solidFill>
              <a:srgbClr val="F6CBBA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0116766" y="3122577"/>
              <a:ext cx="2075234" cy="3657600"/>
            </a:xfrm>
            <a:custGeom>
              <a:avLst/>
              <a:gdLst>
                <a:gd name="connsiteX0" fmla="*/ 1828800 w 2075234"/>
                <a:gd name="connsiteY0" fmla="*/ 0 h 3657600"/>
                <a:gd name="connsiteX1" fmla="*/ 2075234 w 2075234"/>
                <a:gd name="connsiteY1" fmla="*/ 246434 h 3657600"/>
                <a:gd name="connsiteX2" fmla="*/ 2075234 w 2075234"/>
                <a:gd name="connsiteY2" fmla="*/ 3411166 h 3657600"/>
                <a:gd name="connsiteX3" fmla="*/ 1828800 w 2075234"/>
                <a:gd name="connsiteY3" fmla="*/ 3657600 h 3657600"/>
                <a:gd name="connsiteX4" fmla="*/ 0 w 2075234"/>
                <a:gd name="connsiteY4" fmla="*/ 182880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5234" h="3657600">
                  <a:moveTo>
                    <a:pt x="1828800" y="0"/>
                  </a:moveTo>
                  <a:lnTo>
                    <a:pt x="2075234" y="246434"/>
                  </a:lnTo>
                  <a:lnTo>
                    <a:pt x="2075234" y="3411166"/>
                  </a:lnTo>
                  <a:lnTo>
                    <a:pt x="1828800" y="3657600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2F6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9974096" y="6058584"/>
              <a:ext cx="1598832" cy="799416"/>
            </a:xfrm>
            <a:custGeom>
              <a:avLst/>
              <a:gdLst>
                <a:gd name="connsiteX0" fmla="*/ 799416 w 1598832"/>
                <a:gd name="connsiteY0" fmla="*/ 0 h 799416"/>
                <a:gd name="connsiteX1" fmla="*/ 1598832 w 1598832"/>
                <a:gd name="connsiteY1" fmla="*/ 799416 h 799416"/>
                <a:gd name="connsiteX2" fmla="*/ 0 w 1598832"/>
                <a:gd name="connsiteY2" fmla="*/ 799416 h 79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8832" h="799416">
                  <a:moveTo>
                    <a:pt x="799416" y="0"/>
                  </a:moveTo>
                  <a:lnTo>
                    <a:pt x="1598832" y="799416"/>
                  </a:lnTo>
                  <a:lnTo>
                    <a:pt x="0" y="799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图文框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361"/>
              </a:avLst>
            </a:prstGeom>
            <a:solidFill>
              <a:srgbClr val="6BB2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10130678" y="1"/>
              <a:ext cx="2061322" cy="2902637"/>
            </a:xfrm>
            <a:custGeom>
              <a:avLst/>
              <a:gdLst>
                <a:gd name="connsiteX0" fmla="*/ 841315 w 2061322"/>
                <a:gd name="connsiteY0" fmla="*/ 0 h 2902637"/>
                <a:gd name="connsiteX1" fmla="*/ 2061322 w 2061322"/>
                <a:gd name="connsiteY1" fmla="*/ 0 h 2902637"/>
                <a:gd name="connsiteX2" fmla="*/ 2061322 w 2061322"/>
                <a:gd name="connsiteY2" fmla="*/ 2902637 h 2902637"/>
                <a:gd name="connsiteX3" fmla="*/ 0 w 2061322"/>
                <a:gd name="connsiteY3" fmla="*/ 841315 h 290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1322" h="2902637">
                  <a:moveTo>
                    <a:pt x="841315" y="0"/>
                  </a:moveTo>
                  <a:lnTo>
                    <a:pt x="2061322" y="0"/>
                  </a:lnTo>
                  <a:lnTo>
                    <a:pt x="2061322" y="2902637"/>
                  </a:lnTo>
                  <a:lnTo>
                    <a:pt x="0" y="841315"/>
                  </a:lnTo>
                  <a:close/>
                </a:path>
              </a:pathLst>
            </a:custGeom>
            <a:solidFill>
              <a:srgbClr val="E0EBE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0916080" y="962004"/>
              <a:ext cx="1275921" cy="2551842"/>
            </a:xfrm>
            <a:custGeom>
              <a:avLst/>
              <a:gdLst>
                <a:gd name="connsiteX0" fmla="*/ 1275921 w 1275921"/>
                <a:gd name="connsiteY0" fmla="*/ 0 h 2551842"/>
                <a:gd name="connsiteX1" fmla="*/ 1275921 w 1275921"/>
                <a:gd name="connsiteY1" fmla="*/ 2551842 h 2551842"/>
                <a:gd name="connsiteX2" fmla="*/ 0 w 1275921"/>
                <a:gd name="connsiteY2" fmla="*/ 1275921 h 255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5921" h="2551842">
                  <a:moveTo>
                    <a:pt x="1275921" y="0"/>
                  </a:moveTo>
                  <a:lnTo>
                    <a:pt x="1275921" y="2551842"/>
                  </a:lnTo>
                  <a:lnTo>
                    <a:pt x="0" y="1275921"/>
                  </a:lnTo>
                  <a:close/>
                </a:path>
              </a:pathLst>
            </a:custGeom>
            <a:solidFill>
              <a:srgbClr val="2F6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0" y="2103545"/>
              <a:ext cx="2224324" cy="4448648"/>
            </a:xfrm>
            <a:custGeom>
              <a:avLst/>
              <a:gdLst>
                <a:gd name="connsiteX0" fmla="*/ 0 w 2224324"/>
                <a:gd name="connsiteY0" fmla="*/ 0 h 4448648"/>
                <a:gd name="connsiteX1" fmla="*/ 2224324 w 2224324"/>
                <a:gd name="connsiteY1" fmla="*/ 2224324 h 4448648"/>
                <a:gd name="connsiteX2" fmla="*/ 0 w 2224324"/>
                <a:gd name="connsiteY2" fmla="*/ 4448648 h 444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4324" h="4448648">
                  <a:moveTo>
                    <a:pt x="0" y="0"/>
                  </a:moveTo>
                  <a:lnTo>
                    <a:pt x="2224324" y="2224324"/>
                  </a:lnTo>
                  <a:lnTo>
                    <a:pt x="0" y="4448648"/>
                  </a:lnTo>
                  <a:close/>
                </a:path>
              </a:pathLst>
            </a:custGeom>
            <a:solidFill>
              <a:srgbClr val="E0EBE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" y="3165815"/>
              <a:ext cx="1967883" cy="3657600"/>
            </a:xfrm>
            <a:custGeom>
              <a:avLst/>
              <a:gdLst>
                <a:gd name="connsiteX0" fmla="*/ 139083 w 1967883"/>
                <a:gd name="connsiteY0" fmla="*/ 0 h 3657600"/>
                <a:gd name="connsiteX1" fmla="*/ 1967883 w 1967883"/>
                <a:gd name="connsiteY1" fmla="*/ 1828800 h 3657600"/>
                <a:gd name="connsiteX2" fmla="*/ 139083 w 1967883"/>
                <a:gd name="connsiteY2" fmla="*/ 3657600 h 3657600"/>
                <a:gd name="connsiteX3" fmla="*/ 0 w 1967883"/>
                <a:gd name="connsiteY3" fmla="*/ 3518517 h 3657600"/>
                <a:gd name="connsiteX4" fmla="*/ 0 w 1967883"/>
                <a:gd name="connsiteY4" fmla="*/ 139083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7883" h="3657600">
                  <a:moveTo>
                    <a:pt x="139083" y="0"/>
                  </a:moveTo>
                  <a:lnTo>
                    <a:pt x="1967883" y="1828800"/>
                  </a:lnTo>
                  <a:lnTo>
                    <a:pt x="139083" y="3657600"/>
                  </a:lnTo>
                  <a:lnTo>
                    <a:pt x="0" y="3518517"/>
                  </a:lnTo>
                  <a:lnTo>
                    <a:pt x="0" y="139083"/>
                  </a:lnTo>
                  <a:close/>
                </a:path>
              </a:pathLst>
            </a:custGeom>
            <a:solidFill>
              <a:srgbClr val="2F6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490498" y="5720536"/>
              <a:ext cx="2136588" cy="1137464"/>
            </a:xfrm>
            <a:custGeom>
              <a:avLst/>
              <a:gdLst>
                <a:gd name="connsiteX0" fmla="*/ 1068294 w 2136588"/>
                <a:gd name="connsiteY0" fmla="*/ 0 h 1137464"/>
                <a:gd name="connsiteX1" fmla="*/ 2136588 w 2136588"/>
                <a:gd name="connsiteY1" fmla="*/ 1068294 h 1137464"/>
                <a:gd name="connsiteX2" fmla="*/ 2067418 w 2136588"/>
                <a:gd name="connsiteY2" fmla="*/ 1137464 h 1137464"/>
                <a:gd name="connsiteX3" fmla="*/ 69170 w 2136588"/>
                <a:gd name="connsiteY3" fmla="*/ 1137464 h 1137464"/>
                <a:gd name="connsiteX4" fmla="*/ 0 w 2136588"/>
                <a:gd name="connsiteY4" fmla="*/ 1068294 h 113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588" h="1137464">
                  <a:moveTo>
                    <a:pt x="1068294" y="0"/>
                  </a:moveTo>
                  <a:lnTo>
                    <a:pt x="2136588" y="1068294"/>
                  </a:lnTo>
                  <a:lnTo>
                    <a:pt x="2067418" y="1137464"/>
                  </a:lnTo>
                  <a:lnTo>
                    <a:pt x="69170" y="1137464"/>
                  </a:lnTo>
                  <a:lnTo>
                    <a:pt x="0" y="1068294"/>
                  </a:lnTo>
                  <a:close/>
                </a:path>
              </a:pathLst>
            </a:custGeom>
            <a:solidFill>
              <a:srgbClr val="F6CBBA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图文框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361"/>
              </a:avLst>
            </a:prstGeom>
            <a:solidFill>
              <a:srgbClr val="6BB2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12000"/>
          </a:xfrm>
          <a:prstGeom prst="rect">
            <a:avLst/>
          </a:prstGeom>
          <a:solidFill>
            <a:srgbClr val="6BB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FE2-2259-4C28-9AF2-6B72308779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76A5-A406-44E3-8015-AD80C2FEE2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FE2-2259-4C28-9AF2-6B72308779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76A5-A406-44E3-8015-AD80C2FEE2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FE2-2259-4C28-9AF2-6B72308779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76A5-A406-44E3-8015-AD80C2FEE2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FE2-2259-4C28-9AF2-6B72308779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76A5-A406-44E3-8015-AD80C2FEE2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FE2-2259-4C28-9AF2-6B72308779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76A5-A406-44E3-8015-AD80C2FEE2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FE2-2259-4C28-9AF2-6B72308779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76A5-A406-44E3-8015-AD80C2FEE2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FE2-2259-4C28-9AF2-6B72308779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76A5-A406-44E3-8015-AD80C2FEE2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FE2-2259-4C28-9AF2-6B72308779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76A5-A406-44E3-8015-AD80C2FEE2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DFE2-2259-4C28-9AF2-6B72308779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C76A5-A406-44E3-8015-AD80C2FEE2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9" Type="http://schemas.openxmlformats.org/officeDocument/2006/relationships/image" Target="../media/image4.png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1.xml"/><Relationship Id="rId7" Type="http://schemas.openxmlformats.org/officeDocument/2006/relationships/image" Target="../media/image6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5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8.png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9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png"/><Relationship Id="rId3" Type="http://schemas.openxmlformats.org/officeDocument/2006/relationships/tags" Target="../tags/tag35.xml"/><Relationship Id="rId2" Type="http://schemas.openxmlformats.org/officeDocument/2006/relationships/image" Target="../media/image13.png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40.xml"/><Relationship Id="rId6" Type="http://schemas.openxmlformats.org/officeDocument/2006/relationships/image" Target="../media/image16.pn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" y="551815"/>
            <a:ext cx="11139805" cy="575437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95250" y="92710"/>
            <a:ext cx="4557395" cy="320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图书馆一楼（电子阅览室，门口）</a:t>
            </a:r>
            <a:endParaRPr lang="zh-CN" altLang="en-US" sz="2400" b="1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00740" y="2824480"/>
            <a:ext cx="363855" cy="86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0439400" y="2824480"/>
            <a:ext cx="363855" cy="86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9878060" y="2824480"/>
            <a:ext cx="363855" cy="86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9380855" y="2824480"/>
            <a:ext cx="363855" cy="86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8883650" y="2824480"/>
            <a:ext cx="363855" cy="86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左右箭头 10"/>
          <p:cNvSpPr/>
          <p:nvPr/>
        </p:nvSpPr>
        <p:spPr>
          <a:xfrm>
            <a:off x="8883650" y="2268220"/>
            <a:ext cx="2482850" cy="18288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883650" y="2268220"/>
            <a:ext cx="2626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/>
              <a:t>书画作品</a:t>
            </a:r>
            <a:endParaRPr lang="zh-CN" altLang="en-US" sz="1600"/>
          </a:p>
          <a:p>
            <a:pPr algn="ctr"/>
            <a:r>
              <a:rPr lang="zh-CN" altLang="en-US" sz="1600"/>
              <a:t>（墙面挂画顶部加射灯）</a:t>
            </a:r>
            <a:endParaRPr lang="zh-CN" altLang="en-US" sz="160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rcRect l="14027" t="9776" r="15220" b="12817"/>
          <a:stretch>
            <a:fillRect/>
          </a:stretch>
        </p:blipFill>
        <p:spPr>
          <a:xfrm>
            <a:off x="2961005" y="3773170"/>
            <a:ext cx="1092200" cy="6788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rcRect l="8210" t="8746" r="11029" b="16544"/>
          <a:stretch>
            <a:fillRect/>
          </a:stretch>
        </p:blipFill>
        <p:spPr>
          <a:xfrm>
            <a:off x="2980055" y="2661285"/>
            <a:ext cx="1036955" cy="900430"/>
          </a:xfrm>
          <a:prstGeom prst="rect">
            <a:avLst/>
          </a:prstGeom>
        </p:spPr>
      </p:pic>
      <p:sp>
        <p:nvSpPr>
          <p:cNvPr id="25" name="矩形 24"/>
          <p:cNvSpPr/>
          <p:nvPr>
            <p:custDataLst>
              <p:tags r:id="rId9"/>
            </p:custDataLst>
          </p:nvPr>
        </p:nvSpPr>
        <p:spPr>
          <a:xfrm>
            <a:off x="7380605" y="2901950"/>
            <a:ext cx="484505" cy="1054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>
            <p:custDataLst>
              <p:tags r:id="rId10"/>
            </p:custDataLst>
          </p:nvPr>
        </p:nvSpPr>
        <p:spPr>
          <a:xfrm>
            <a:off x="6701790" y="2901950"/>
            <a:ext cx="429895" cy="1054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>
            <p:custDataLst>
              <p:tags r:id="rId11"/>
            </p:custDataLst>
          </p:nvPr>
        </p:nvSpPr>
        <p:spPr>
          <a:xfrm>
            <a:off x="6140450" y="2901950"/>
            <a:ext cx="429895" cy="1054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>
            <p:custDataLst>
              <p:tags r:id="rId12"/>
            </p:custDataLst>
          </p:nvPr>
        </p:nvSpPr>
        <p:spPr>
          <a:xfrm>
            <a:off x="5507355" y="2901950"/>
            <a:ext cx="367665" cy="1054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13"/>
            </p:custDataLst>
          </p:nvPr>
        </p:nvSpPr>
        <p:spPr>
          <a:xfrm>
            <a:off x="4887595" y="2901950"/>
            <a:ext cx="362585" cy="1054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左右箭头 30"/>
          <p:cNvSpPr/>
          <p:nvPr>
            <p:custDataLst>
              <p:tags r:id="rId14"/>
            </p:custDataLst>
          </p:nvPr>
        </p:nvSpPr>
        <p:spPr>
          <a:xfrm>
            <a:off x="5208905" y="2555875"/>
            <a:ext cx="2482850" cy="268605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15"/>
            </p:custDataLst>
          </p:nvPr>
        </p:nvSpPr>
        <p:spPr>
          <a:xfrm>
            <a:off x="5065395" y="2450465"/>
            <a:ext cx="2626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/>
              <a:t>书画作品</a:t>
            </a:r>
            <a:endParaRPr lang="zh-CN" altLang="en-US" sz="1600"/>
          </a:p>
          <a:p>
            <a:pPr algn="ctr"/>
            <a:r>
              <a:rPr lang="zh-CN" altLang="en-US" sz="1600"/>
              <a:t>（墙面挂画顶部加射灯）</a:t>
            </a:r>
            <a:endParaRPr lang="zh-CN" altLang="en-US" sz="1600"/>
          </a:p>
        </p:txBody>
      </p:sp>
      <p:sp>
        <p:nvSpPr>
          <p:cNvPr id="32" name="矩形 31"/>
          <p:cNvSpPr/>
          <p:nvPr>
            <p:custDataLst>
              <p:tags r:id="rId16"/>
            </p:custDataLst>
          </p:nvPr>
        </p:nvSpPr>
        <p:spPr>
          <a:xfrm>
            <a:off x="1067435" y="2191385"/>
            <a:ext cx="1560195" cy="1496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17"/>
            </p:custDataLst>
          </p:nvPr>
        </p:nvSpPr>
        <p:spPr>
          <a:xfrm>
            <a:off x="893445" y="2450465"/>
            <a:ext cx="1863090" cy="978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600"/>
              <a:t>阅读文化墙</a:t>
            </a:r>
            <a:r>
              <a:rPr lang="en-US" altLang="zh-CN" sz="1600"/>
              <a:t>/</a:t>
            </a:r>
            <a:endParaRPr lang="en-US" altLang="zh-CN" sz="1600"/>
          </a:p>
          <a:p>
            <a:pPr algn="ctr"/>
            <a:r>
              <a:rPr lang="zh-CN" altLang="en-US" sz="1600"/>
              <a:t>文明海报</a:t>
            </a:r>
            <a:endParaRPr lang="zh-CN" altLang="en-US" sz="1600"/>
          </a:p>
        </p:txBody>
      </p:sp>
      <p:cxnSp>
        <p:nvCxnSpPr>
          <p:cNvPr id="34" name="直接箭头连接符 33"/>
          <p:cNvCxnSpPr>
            <a:endCxn id="16" idx="1"/>
          </p:cNvCxnSpPr>
          <p:nvPr/>
        </p:nvCxnSpPr>
        <p:spPr>
          <a:xfrm>
            <a:off x="2333625" y="3338195"/>
            <a:ext cx="627380" cy="7747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图片 3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453515" y="4517390"/>
            <a:ext cx="2388235" cy="1176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95250" y="92710"/>
            <a:ext cx="4557395" cy="320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图书馆三楼（中间</a:t>
            </a:r>
            <a:r>
              <a:rPr lang="en-US" altLang="zh-CN" sz="2400" b="1">
                <a:solidFill>
                  <a:schemeClr val="tx1"/>
                </a:solidFill>
                <a:highlight>
                  <a:srgbClr val="FFFF00"/>
                </a:highlight>
              </a:rPr>
              <a:t>-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教学成果展）</a:t>
            </a:r>
            <a:endParaRPr lang="zh-CN" altLang="en-US" sz="2400" b="1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16300" b="12614"/>
          <a:stretch>
            <a:fillRect/>
          </a:stretch>
        </p:blipFill>
        <p:spPr>
          <a:xfrm>
            <a:off x="534035" y="774065"/>
            <a:ext cx="10968990" cy="5847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8185" y="1936750"/>
            <a:ext cx="3410585" cy="11690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r>
              <a:rPr lang="en-US" altLang="zh-CN" sz="1200"/>
              <a:t>1.</a:t>
            </a:r>
            <a:r>
              <a:rPr lang="zh-CN" altLang="en-US" sz="1200"/>
              <a:t>展区呈开放式，设计原则不遮挡玻璃；</a:t>
            </a:r>
            <a:endParaRPr lang="zh-CN" altLang="en-US" sz="1200"/>
          </a:p>
          <a:p>
            <a:r>
              <a:rPr lang="en-US" altLang="zh-CN" sz="1200"/>
              <a:t>2.</a:t>
            </a:r>
            <a:r>
              <a:rPr lang="zh-CN" altLang="en-US" sz="1200"/>
              <a:t>在承重柱之间增加隔板，或在整个长方形区域中间增加一面长形展板；</a:t>
            </a:r>
            <a:endParaRPr lang="zh-CN" altLang="en-US" sz="1200"/>
          </a:p>
          <a:p>
            <a:r>
              <a:rPr lang="en-US" altLang="zh-CN" sz="1200"/>
              <a:t>3.</a:t>
            </a:r>
            <a:r>
              <a:rPr lang="zh-CN" altLang="en-US" sz="1200"/>
              <a:t>内容在展板上展示；</a:t>
            </a:r>
            <a:endParaRPr lang="zh-CN" altLang="en-US" sz="1200"/>
          </a:p>
          <a:p>
            <a:r>
              <a:rPr lang="en-US" altLang="zh-CN" sz="1200"/>
              <a:t>4.</a:t>
            </a:r>
            <a:r>
              <a:rPr lang="zh-CN" altLang="en-US" sz="1200"/>
              <a:t>靠窗增加展柜，奖状和奖杯可等摆放在展柜内；</a:t>
            </a:r>
            <a:endParaRPr lang="zh-CN" altLang="en-US" sz="1200"/>
          </a:p>
          <a:p>
            <a:r>
              <a:rPr lang="zh-CN" altLang="en-US" sz="1200"/>
              <a:t>中间区域可增设休闲区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8790940" y="3303905"/>
            <a:ext cx="948055" cy="6013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/>
              <a:t>展区</a:t>
            </a:r>
            <a:endParaRPr lang="zh-CN" altLang="en-US"/>
          </a:p>
          <a:p>
            <a:pPr algn="ctr"/>
            <a:r>
              <a:rPr lang="zh-CN" altLang="en-US"/>
              <a:t>主题墙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5378450" y="3656330"/>
            <a:ext cx="1905000" cy="3638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5764530" y="3713480"/>
            <a:ext cx="14001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展柜</a:t>
            </a:r>
            <a:endParaRPr lang="zh-CN" altLang="en-US" sz="1400"/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8168640" y="3295015"/>
            <a:ext cx="460375" cy="6102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1200"/>
              <a:t>荣誉墙</a:t>
            </a:r>
            <a:endParaRPr lang="zh-CN" altLang="en-US" sz="12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8297" b="10000"/>
          <a:stretch>
            <a:fillRect/>
          </a:stretch>
        </p:blipFill>
        <p:spPr>
          <a:xfrm>
            <a:off x="6906260" y="4597400"/>
            <a:ext cx="3434715" cy="188849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>
            <a:off x="10092055" y="3782695"/>
            <a:ext cx="248920" cy="75755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8692515" y="4166235"/>
            <a:ext cx="1476375" cy="5657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41460" y="1122045"/>
            <a:ext cx="1435735" cy="1874520"/>
          </a:xfrm>
          <a:prstGeom prst="rect">
            <a:avLst/>
          </a:prstGeom>
        </p:spPr>
      </p:pic>
      <p:cxnSp>
        <p:nvCxnSpPr>
          <p:cNvPr id="13" name="直接箭头连接符 12"/>
          <p:cNvCxnSpPr>
            <a:endCxn id="11" idx="0"/>
          </p:cNvCxnSpPr>
          <p:nvPr>
            <p:custDataLst>
              <p:tags r:id="rId10"/>
            </p:custDataLst>
          </p:nvPr>
        </p:nvCxnSpPr>
        <p:spPr>
          <a:xfrm flipH="1">
            <a:off x="9265285" y="2853055"/>
            <a:ext cx="251460" cy="4508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5431790"/>
            <a:ext cx="2971800" cy="142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95250" y="92710"/>
            <a:ext cx="5927090" cy="320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图书馆三楼（左侧，科学家精神基地）</a:t>
            </a:r>
            <a:endParaRPr lang="zh-CN" altLang="en-US" sz="2400" b="1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" y="413385"/>
            <a:ext cx="10852785" cy="602932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18185" y="2952750"/>
            <a:ext cx="2950210" cy="11690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r>
              <a:rPr lang="en-US" altLang="zh-CN" sz="1200"/>
              <a:t>1.</a:t>
            </a:r>
            <a:r>
              <a:rPr lang="zh-CN" altLang="en-US" sz="1200"/>
              <a:t>展区呈开放式，设计原则不遮挡玻璃；</a:t>
            </a:r>
            <a:endParaRPr lang="zh-CN" altLang="en-US" sz="1200"/>
          </a:p>
          <a:p>
            <a:r>
              <a:rPr lang="en-US" altLang="zh-CN" sz="1200"/>
              <a:t>2.</a:t>
            </a:r>
            <a:r>
              <a:rPr lang="zh-CN" altLang="en-US" sz="1200"/>
              <a:t>在承重柱之间增加一块隔板，隔出独立空间；</a:t>
            </a:r>
            <a:endParaRPr lang="zh-CN" altLang="en-US" sz="1200"/>
          </a:p>
          <a:p>
            <a:r>
              <a:rPr lang="en-US" altLang="zh-CN" sz="1200"/>
              <a:t>3.</a:t>
            </a:r>
            <a:r>
              <a:rPr lang="zh-CN" altLang="en-US" sz="1200"/>
              <a:t>内容在展板和墙面上展示；</a:t>
            </a:r>
            <a:endParaRPr lang="zh-CN" altLang="en-US" sz="1200"/>
          </a:p>
          <a:p>
            <a:r>
              <a:rPr lang="en-US" altLang="zh-CN" sz="1200"/>
              <a:t>4.</a:t>
            </a:r>
            <a:r>
              <a:rPr lang="zh-CN" altLang="en-US" sz="1200"/>
              <a:t>靠窗增加展柜</a:t>
            </a:r>
            <a:endParaRPr lang="zh-CN" altLang="en-US" sz="120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3286760" y="3274695"/>
            <a:ext cx="2463165" cy="7670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左右箭头 10"/>
          <p:cNvSpPr/>
          <p:nvPr/>
        </p:nvSpPr>
        <p:spPr>
          <a:xfrm>
            <a:off x="5731510" y="3974465"/>
            <a:ext cx="1016000" cy="4508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235825" y="4501515"/>
            <a:ext cx="2606040" cy="8299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1200"/>
              <a:t>独立空间为</a:t>
            </a:r>
            <a:r>
              <a:rPr lang="en-US" altLang="zh-CN" sz="1200"/>
              <a:t>“</a:t>
            </a:r>
            <a:r>
              <a:rPr lang="zh-CN" altLang="en-US" sz="1200"/>
              <a:t>院士工作站展示专区</a:t>
            </a:r>
            <a:r>
              <a:rPr lang="en-US" altLang="zh-CN" sz="1200"/>
              <a:t>”</a:t>
            </a:r>
            <a:endParaRPr lang="zh-CN" altLang="en-US" sz="1200"/>
          </a:p>
          <a:p>
            <a:r>
              <a:rPr lang="zh-CN" altLang="en-US" sz="1200"/>
              <a:t>1、院士站工作情况展示。</a:t>
            </a:r>
            <a:endParaRPr lang="zh-CN" altLang="en-US" sz="1200"/>
          </a:p>
          <a:p>
            <a:r>
              <a:rPr lang="zh-CN" altLang="en-US" sz="1200"/>
              <a:t>2、一代地质学家卢耀如的研学精神。</a:t>
            </a:r>
            <a:endParaRPr lang="zh-CN" altLang="en-US" sz="1200"/>
          </a:p>
          <a:p>
            <a:r>
              <a:rPr lang="zh-CN" altLang="en-US" sz="1200"/>
              <a:t>3、模拟卢耀如书房一角。</a:t>
            </a:r>
            <a:endParaRPr lang="zh-CN" altLang="en-US" sz="1200"/>
          </a:p>
        </p:txBody>
      </p:sp>
      <p:sp>
        <p:nvSpPr>
          <p:cNvPr id="14" name="圆角矩形 13"/>
          <p:cNvSpPr/>
          <p:nvPr/>
        </p:nvSpPr>
        <p:spPr>
          <a:xfrm>
            <a:off x="4657090" y="4060825"/>
            <a:ext cx="949325" cy="9010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56455" y="4121785"/>
            <a:ext cx="949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三角区设置影像展示大屏幕，播放16位院士的相关视频。</a:t>
            </a:r>
            <a:endParaRPr lang="zh-CN" altLang="en-US" sz="10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377180"/>
            <a:ext cx="3113405" cy="1480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95250" y="92710"/>
            <a:ext cx="5927090" cy="320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图书馆三楼（左侧，科学家精神基地）</a:t>
            </a:r>
            <a:endParaRPr lang="zh-CN" altLang="en-US" sz="2400" b="1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695325"/>
            <a:ext cx="11356975" cy="55130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354185" y="1597660"/>
            <a:ext cx="1409065" cy="38627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91020" y="2680970"/>
            <a:ext cx="1821180" cy="218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137785" y="2680970"/>
            <a:ext cx="946150" cy="1946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2785110" y="2807970"/>
            <a:ext cx="804545" cy="182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491345" y="2920365"/>
            <a:ext cx="11658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科学家精神基地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展示区总序言</a:t>
            </a:r>
            <a:endParaRPr lang="zh-CN" altLang="en-US"/>
          </a:p>
          <a:p>
            <a:r>
              <a:rPr lang="zh-CN" altLang="en-US"/>
              <a:t>（主题墙）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112000" y="3255645"/>
            <a:ext cx="14528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16位院士的生平、事迹、图片等</a:t>
            </a:r>
            <a:endParaRPr lang="zh-CN" altLang="en-US" sz="1600"/>
          </a:p>
        </p:txBody>
      </p:sp>
      <p:sp>
        <p:nvSpPr>
          <p:cNvPr id="11" name="文本框 10"/>
          <p:cNvSpPr txBox="1"/>
          <p:nvPr/>
        </p:nvSpPr>
        <p:spPr>
          <a:xfrm>
            <a:off x="2785110" y="3160395"/>
            <a:ext cx="875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新英华人学习科学家精神教育</a:t>
            </a:r>
            <a:endParaRPr lang="zh-CN" altLang="en-US" sz="1000"/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3856990" y="2680970"/>
            <a:ext cx="946150" cy="1946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5302885" y="3255645"/>
            <a:ext cx="8083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院士语录</a:t>
            </a:r>
            <a:r>
              <a:rPr lang="en-US" altLang="zh-CN" sz="1200"/>
              <a:t>/</a:t>
            </a:r>
            <a:r>
              <a:rPr lang="zh-CN" altLang="en-US" sz="1200"/>
              <a:t>研学精神（提炼院士事迹）</a:t>
            </a:r>
            <a:endParaRPr lang="zh-CN" altLang="en-US" sz="1200"/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3994785" y="3160395"/>
            <a:ext cx="8083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英华情怀（英华院士来访英华的记录）</a:t>
            </a:r>
            <a:endParaRPr lang="zh-CN" altLang="en-US" sz="1200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4525" y="4872990"/>
            <a:ext cx="3232150" cy="153225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178560" y="6025515"/>
            <a:ext cx="1408430" cy="3067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400"/>
              <a:t>色调可参考</a:t>
            </a: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68910" y="150495"/>
            <a:ext cx="5927090" cy="320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图书馆三楼（右侧，红色英华教育基地）</a:t>
            </a:r>
            <a:endParaRPr lang="zh-CN" altLang="en-US" sz="2400" b="1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14302" r="9811" b="14948"/>
          <a:stretch>
            <a:fillRect/>
          </a:stretch>
        </p:blipFill>
        <p:spPr>
          <a:xfrm>
            <a:off x="958215" y="572135"/>
            <a:ext cx="9966960" cy="58629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16545" y="2680335"/>
            <a:ext cx="2338705" cy="24187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zh-CN" altLang="en-US"/>
              <a:t>红色英华教育基地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展区总序言（主题墙）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0875" y="2788285"/>
            <a:ext cx="3449955" cy="9531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1400"/>
              <a:t>展区呈开放式，设计不可遮挡玻璃，以墙面设计为主，</a:t>
            </a:r>
            <a:endParaRPr lang="en-US" altLang="zh-CN" sz="1400"/>
          </a:p>
          <a:p>
            <a:r>
              <a:rPr lang="en-US" altLang="zh-CN" sz="1400"/>
              <a:t>1.</a:t>
            </a:r>
            <a:r>
              <a:rPr lang="zh-CN" altLang="en-US" sz="1400"/>
              <a:t>党史学习教育或红色书籍专区</a:t>
            </a:r>
            <a:endParaRPr lang="zh-CN" altLang="en-US" sz="1400"/>
          </a:p>
          <a:p>
            <a:r>
              <a:rPr lang="en-US" altLang="zh-CN" sz="1400"/>
              <a:t>2.</a:t>
            </a:r>
            <a:r>
              <a:rPr lang="zh-CN" altLang="en-US" sz="1400"/>
              <a:t>思政学习阅览区</a:t>
            </a:r>
            <a:endParaRPr lang="zh-CN" altLang="en-US" sz="1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5784850"/>
            <a:ext cx="2305050" cy="1073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3448" t="26306" r="6569" b="8341"/>
          <a:stretch>
            <a:fillRect/>
          </a:stretch>
        </p:blipFill>
        <p:spPr>
          <a:xfrm>
            <a:off x="822960" y="629285"/>
            <a:ext cx="10351135" cy="573151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68910" y="150495"/>
            <a:ext cx="5927090" cy="320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图书馆三楼（右侧，红色英华教育基地）</a:t>
            </a:r>
            <a:endParaRPr lang="zh-CN" altLang="en-US" sz="2400" b="1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50645" y="1713230"/>
            <a:ext cx="2654935" cy="3067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40位烈士的生平、事迹、图片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342255" y="2233295"/>
            <a:ext cx="1170940" cy="1822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r>
              <a:rPr lang="zh-CN" altLang="en-US" sz="1400"/>
              <a:t>烈士故事</a:t>
            </a:r>
            <a:endParaRPr lang="zh-CN" altLang="en-US" sz="1400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772275" y="2543175"/>
            <a:ext cx="692785" cy="1408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r>
              <a:rPr lang="zh-CN" altLang="en-US" sz="1400">
                <a:sym typeface="+mn-ea"/>
              </a:rPr>
              <a:t>新英华人的红色学习活动</a:t>
            </a:r>
            <a:endParaRPr lang="en-US" altLang="zh-CN" sz="140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57365" y="4331335"/>
            <a:ext cx="4255135" cy="178308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8923020" y="4990465"/>
            <a:ext cx="1408430" cy="3067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400"/>
              <a:t>色调可参考</a:t>
            </a: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68910" y="150495"/>
            <a:ext cx="5927090" cy="320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图书馆三楼（右侧，红色英华教育基地）</a:t>
            </a:r>
            <a:endParaRPr lang="zh-CN" altLang="en-US" sz="2400" b="1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5" y="737870"/>
            <a:ext cx="5349875" cy="5381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05" y="723900"/>
            <a:ext cx="5532120" cy="54102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933815" y="2583815"/>
            <a:ext cx="2011680" cy="16910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endParaRPr lang="zh-CN" altLang="en-US"/>
          </a:p>
          <a:p>
            <a:r>
              <a:rPr lang="zh-CN" altLang="en-US"/>
              <a:t>红色英华精神提炼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019175" y="2193290"/>
            <a:ext cx="2423160" cy="1470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endParaRPr lang="zh-CN" altLang="en-US"/>
          </a:p>
          <a:p>
            <a:r>
              <a:rPr lang="zh-CN" altLang="en-US"/>
              <a:t>思政内容展示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COMMONDATA" val="eyJoZGlkIjoiZGRmOGU1NDdhMTM0ZjIxY2VmODk4MzNhM2MwYTI3ZDgifQ=="/>
  <p:tag name="KSO_WPP_MARK_KEY" val="d230ca29-6c0a-48ad-bb80-3cf9dfe8ad79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WPS 演示</Application>
  <PresentationFormat>宽屏</PresentationFormat>
  <Paragraphs>84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等线</vt:lpstr>
      <vt:lpstr>微软雅黑</vt:lpstr>
      <vt:lpstr>Arial Unicode MS</vt:lpstr>
      <vt:lpstr>等线 Light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隔壁小林</cp:lastModifiedBy>
  <cp:revision>178</cp:revision>
  <dcterms:created xsi:type="dcterms:W3CDTF">2019-06-19T02:08:00Z</dcterms:created>
  <dcterms:modified xsi:type="dcterms:W3CDTF">2023-04-20T01:56:42Z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62514D27752F4AF1AC27E2935567CBCE_11</vt:lpwstr>
  </property>
</Properties>
</file>